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61" r:id="rId14"/>
    <p:sldId id="26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88" r:id="rId29"/>
    <p:sldId id="289" r:id="rId30"/>
    <p:sldId id="290" r:id="rId31"/>
    <p:sldId id="291" r:id="rId32"/>
    <p:sldId id="296" r:id="rId33"/>
    <p:sldId id="285" r:id="rId34"/>
    <p:sldId id="286" r:id="rId35"/>
    <p:sldId id="292" r:id="rId36"/>
    <p:sldId id="293" r:id="rId37"/>
    <p:sldId id="294" r:id="rId38"/>
    <p:sldId id="295" r:id="rId39"/>
    <p:sldId id="30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07" r:id="rId59"/>
    <p:sldId id="29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46" d="100"/>
          <a:sy n="46" d="100"/>
        </p:scale>
        <p:origin x="-7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1414-7FAB-42F4-B630-A9D0C8745686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7CBAB-21DA-4595-9C7C-FF7757159C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540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40E0F03-E4CD-45F2-A74A-4229CEA44AD8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0B827C7-F763-4234-928E-92E79CBA1B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739410"/>
            <a:ext cx="5825835" cy="850899"/>
          </a:xfrm>
        </p:spPr>
        <p:txBody>
          <a:bodyPr>
            <a:normAutofit/>
          </a:bodyPr>
          <a:lstStyle/>
          <a:p>
            <a:r>
              <a:rPr lang="id-ID" sz="4000" b="1" dirty="0" smtClean="0">
                <a:solidFill>
                  <a:srgbClr val="C00000"/>
                </a:solidFill>
              </a:rPr>
              <a:t>Inventarisasi emisi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90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b="1" dirty="0" smtClean="0"/>
              <a:t>PENCEMAR UDARA YANG DIINVENTARISIR</a:t>
            </a:r>
            <a:endParaRPr lang="id-ID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id-ID" dirty="0" smtClean="0"/>
              <a:t>CO</a:t>
            </a:r>
            <a:r>
              <a:rPr lang="id-ID" baseline="30000" dirty="0" smtClean="0"/>
              <a:t> </a:t>
            </a:r>
            <a:r>
              <a:rPr lang="id-ID" dirty="0" smtClean="0"/>
              <a:t>(</a:t>
            </a:r>
            <a:r>
              <a:rPr lang="id-ID" smtClean="0"/>
              <a:t>Carbon monoxide</a:t>
            </a:r>
            <a:r>
              <a:rPr lang="id-ID" dirty="0" smtClean="0"/>
              <a:t>)</a:t>
            </a:r>
          </a:p>
          <a:p>
            <a:r>
              <a:rPr lang="id-ID" dirty="0" smtClean="0"/>
              <a:t>NOx (Nitrogen oxide)</a:t>
            </a:r>
          </a:p>
          <a:p>
            <a:pPr lvl="1"/>
            <a:r>
              <a:rPr lang="id-ID" dirty="0" smtClean="0"/>
              <a:t>NO termal</a:t>
            </a:r>
          </a:p>
          <a:p>
            <a:pPr lvl="1"/>
            <a:r>
              <a:rPr lang="id-ID" dirty="0" smtClean="0"/>
              <a:t>NO bahan bakar</a:t>
            </a:r>
          </a:p>
          <a:p>
            <a:r>
              <a:rPr lang="id-ID" dirty="0" smtClean="0"/>
              <a:t>SO</a:t>
            </a:r>
            <a:r>
              <a:rPr lang="id-ID" baseline="-25000" dirty="0" smtClean="0"/>
              <a:t>2</a:t>
            </a:r>
            <a:r>
              <a:rPr lang="id-ID" dirty="0" smtClean="0"/>
              <a:t> (sulfur dioxide)</a:t>
            </a:r>
          </a:p>
          <a:p>
            <a:r>
              <a:rPr lang="id-ID" dirty="0" smtClean="0"/>
              <a:t>Partikulat (PM</a:t>
            </a:r>
            <a:r>
              <a:rPr lang="id-ID" baseline="-25000" dirty="0" smtClean="0"/>
              <a:t>10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d-ID" dirty="0" smtClean="0"/>
              <a:t>Hidrokarbon (senyawa organik yang mudah menguap – VOC)</a:t>
            </a:r>
          </a:p>
          <a:p>
            <a:pPr lvl="1"/>
            <a:r>
              <a:rPr lang="id-ID" dirty="0" smtClean="0"/>
              <a:t>Benzene (C</a:t>
            </a:r>
            <a:r>
              <a:rPr lang="id-ID" baseline="-25000" dirty="0" smtClean="0"/>
              <a:t>6</a:t>
            </a:r>
            <a:r>
              <a:rPr lang="id-ID" dirty="0" smtClean="0"/>
              <a:t>H</a:t>
            </a:r>
            <a:r>
              <a:rPr lang="id-ID" baseline="-25000" dirty="0" smtClean="0"/>
              <a:t>6</a:t>
            </a:r>
            <a:r>
              <a:rPr lang="id-ID" dirty="0" smtClean="0"/>
              <a:t>)</a:t>
            </a:r>
          </a:p>
          <a:p>
            <a:pPr lvl="1"/>
            <a:r>
              <a:rPr lang="id-ID" dirty="0" smtClean="0"/>
              <a:t>1,3 butadiena</a:t>
            </a:r>
          </a:p>
          <a:p>
            <a:pPr lvl="1"/>
            <a:r>
              <a:rPr lang="id-ID" dirty="0" smtClean="0"/>
              <a:t>PAH (</a:t>
            </a:r>
            <a:r>
              <a:rPr lang="id-ID" i="1" dirty="0" smtClean="0"/>
              <a:t>polycyclic aromatic hidrocarbon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id-ID" dirty="0" smtClean="0"/>
              <a:t>Pencemar udara kriteria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 smtClean="0"/>
              <a:t>Pencemar udara berbahaya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GRK</a:t>
            </a:r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3304309"/>
          </a:xfrm>
        </p:spPr>
        <p:txBody>
          <a:bodyPr/>
          <a:lstStyle/>
          <a:p>
            <a:r>
              <a:rPr lang="id-ID" dirty="0" smtClean="0"/>
              <a:t>CO</a:t>
            </a:r>
            <a:r>
              <a:rPr lang="id-ID" baseline="-25000" dirty="0" smtClean="0"/>
              <a:t>2</a:t>
            </a:r>
            <a:r>
              <a:rPr lang="id-ID" dirty="0" smtClean="0"/>
              <a:t> (karbondioksida)</a:t>
            </a:r>
          </a:p>
          <a:p>
            <a:r>
              <a:rPr lang="id-ID" dirty="0" smtClean="0"/>
              <a:t>CH</a:t>
            </a:r>
            <a:r>
              <a:rPr lang="id-ID" baseline="-25000" dirty="0" smtClean="0"/>
              <a:t>4</a:t>
            </a:r>
            <a:r>
              <a:rPr lang="id-ID" dirty="0" smtClean="0"/>
              <a:t> (methan)</a:t>
            </a:r>
          </a:p>
          <a:p>
            <a:r>
              <a:rPr lang="id-ID" dirty="0" smtClean="0"/>
              <a:t>N</a:t>
            </a:r>
            <a:r>
              <a:rPr lang="id-ID" baseline="-25000" dirty="0" smtClean="0"/>
              <a:t>2</a:t>
            </a:r>
            <a:r>
              <a:rPr lang="id-ID" dirty="0" smtClean="0"/>
              <a:t>O (nitrous oxide)</a:t>
            </a:r>
          </a:p>
          <a:p>
            <a:r>
              <a:rPr lang="id-ID" dirty="0" smtClean="0"/>
              <a:t>HFCs (hidrofluorocarbons)</a:t>
            </a:r>
          </a:p>
          <a:p>
            <a:r>
              <a:rPr lang="id-ID" dirty="0" smtClean="0"/>
              <a:t>PFCs (perfluorocarbons)</a:t>
            </a:r>
          </a:p>
          <a:p>
            <a:r>
              <a:rPr lang="id-ID" dirty="0" smtClean="0"/>
              <a:t>SF</a:t>
            </a:r>
            <a:r>
              <a:rPr lang="id-ID" baseline="-25000" dirty="0" smtClean="0"/>
              <a:t>6</a:t>
            </a:r>
            <a:r>
              <a:rPr lang="id-ID" dirty="0" smtClean="0"/>
              <a:t> (sulfur hexafluoride)</a:t>
            </a:r>
            <a:endParaRPr lang="id-ID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14400" y="5029202"/>
            <a:ext cx="10764982" cy="145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998526" y="2493818"/>
            <a:ext cx="2909456" cy="3138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 smtClean="0">
                <a:solidFill>
                  <a:srgbClr val="0070C0"/>
                </a:solidFill>
              </a:rPr>
              <a:t>CONTOH LANGKAH PENGURANGAN EMISI PENCEMAR UDARA DAN GRK</a:t>
            </a:r>
            <a:endParaRPr lang="id-ID" b="1" dirty="0">
              <a:solidFill>
                <a:srgbClr val="0070C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777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054" y="228600"/>
            <a:ext cx="9693009" cy="990600"/>
          </a:xfrm>
        </p:spPr>
        <p:txBody>
          <a:bodyPr>
            <a:normAutofit/>
          </a:bodyPr>
          <a:lstStyle/>
          <a:p>
            <a:r>
              <a:rPr lang="id-ID" sz="3200" b="1" dirty="0" err="1"/>
              <a:t>Sumber Emisi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25293" t="30469" r="59883" b="43164"/>
          <a:stretch>
            <a:fillRect/>
          </a:stretch>
        </p:blipFill>
        <p:spPr bwMode="auto">
          <a:xfrm>
            <a:off x="285709" y="285728"/>
            <a:ext cx="142876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49" y="2655228"/>
            <a:ext cx="5880112" cy="227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43838" t="39062" r="31627" b="19768"/>
          <a:stretch>
            <a:fillRect/>
          </a:stretch>
        </p:blipFill>
        <p:spPr bwMode="auto">
          <a:xfrm>
            <a:off x="380960" y="1440868"/>
            <a:ext cx="5535969" cy="391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142965" y="5643579"/>
            <a:ext cx="628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500" dirty="0" smtClean="0"/>
              <a:t>Sumber: Kementerian Lingkungan Hidup, 2013</a:t>
            </a:r>
            <a:endParaRPr lang="id-ID" sz="15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596349-4664-450C-8A0F-75CDB210D672}" type="slidenum">
              <a:rPr lang="id-ID" smtClean="0"/>
              <a:pPr/>
              <a:t>13</a:t>
            </a:fld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630663" cy="990600"/>
          </a:xfrm>
        </p:spPr>
        <p:txBody>
          <a:bodyPr>
            <a:normAutofit/>
          </a:bodyPr>
          <a:lstStyle/>
          <a:p>
            <a:r>
              <a:rPr lang="id-ID" sz="3200" b="1" dirty="0"/>
              <a:t>Penggunaan metode perhitungan emisi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0646" t="39062" r="21470" b="39798"/>
          <a:stretch>
            <a:fillRect/>
          </a:stretch>
        </p:blipFill>
        <p:spPr bwMode="auto">
          <a:xfrm>
            <a:off x="1333467" y="1714488"/>
            <a:ext cx="971556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65" y="5643579"/>
            <a:ext cx="628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500" dirty="0" smtClean="0"/>
              <a:t>Sumber: Kementerian Lingkungan Hidup, 2013</a:t>
            </a:r>
            <a:endParaRPr lang="id-ID" sz="15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25293" t="30469" r="59883" b="43164"/>
          <a:stretch>
            <a:fillRect/>
          </a:stretch>
        </p:blipFill>
        <p:spPr bwMode="auto">
          <a:xfrm>
            <a:off x="285709" y="285728"/>
            <a:ext cx="142876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596349-4664-450C-8A0F-75CDB210D672}" type="slidenum">
              <a:rPr lang="id-ID" smtClean="0"/>
              <a:pPr/>
              <a:t>14</a:t>
            </a:fld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1. Faktor Emisi</a:t>
            </a:r>
            <a:endParaRPr lang="id-ID" sz="40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490" y="1537855"/>
            <a:ext cx="10806545" cy="532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109" y="2098965"/>
            <a:ext cx="11248699" cy="340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2. Keseimbangan Materi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615" y="1600200"/>
            <a:ext cx="10975549" cy="492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054" y="2078183"/>
            <a:ext cx="10868891" cy="371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3. Analisa Bahan Bakar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709" y="1579418"/>
            <a:ext cx="10972799" cy="488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073" y="1766455"/>
            <a:ext cx="6068289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3200" dirty="0" smtClean="0"/>
              <a:t>Mengidentifikasi sumber-sumber pencemar udara dan memperkirakan jumlah spesifik pencemar-pencemar udara yang diemisikan dari satu atau lebih sumber pencemar di suatu wilayah tertentu dan periode waktu tertentu merupakan langkah pertama di dalam pengelolaan kualitas udara</a:t>
            </a:r>
            <a:endParaRPr lang="id-ID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636328" y="1814946"/>
            <a:ext cx="5250872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3200" dirty="0" smtClean="0"/>
              <a:t>Pencatatan sumber pencemar dan jumlah sumber pencemar disebut  </a:t>
            </a:r>
            <a:r>
              <a:rPr lang="id-ID" sz="3200" dirty="0" smtClean="0">
                <a:solidFill>
                  <a:srgbClr val="FF0000"/>
                </a:solidFill>
              </a:rPr>
              <a:t>Inventarisasi Emisi</a:t>
            </a:r>
            <a:endParaRPr lang="id-ID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038" y="4211781"/>
            <a:ext cx="5250872" cy="20621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3200" dirty="0" smtClean="0"/>
              <a:t>Berfungsi sebagai dasar </a:t>
            </a:r>
            <a:r>
              <a:rPr lang="id-ID" sz="3200" dirty="0" smtClean="0">
                <a:solidFill>
                  <a:srgbClr val="0070C0"/>
                </a:solidFill>
              </a:rPr>
              <a:t>penetapan strategi dan rencana aksi pengelolaan kualitas udara di suatu wilayah</a:t>
            </a:r>
            <a:endParaRPr lang="id-ID" sz="3200" dirty="0">
              <a:solidFill>
                <a:srgbClr val="0070C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Definisi 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27" y="1600200"/>
            <a:ext cx="10972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4. Uji Cerobong</a:t>
            </a:r>
            <a:endParaRPr lang="id-ID" sz="4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2" y="1680729"/>
            <a:ext cx="11920537" cy="137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614" y="3096491"/>
            <a:ext cx="11905385" cy="376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56" y="20136"/>
            <a:ext cx="10993580" cy="683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5. Model Estimasi</a:t>
            </a:r>
            <a:endParaRPr lang="id-ID" sz="4000" b="1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54" y="1828800"/>
            <a:ext cx="10897755" cy="413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6. Survei dan Kuesioner</a:t>
            </a:r>
            <a:endParaRPr lang="id-ID" sz="4000" b="1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187" y="1724891"/>
            <a:ext cx="11442231" cy="48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 smtClean="0"/>
              <a:t>7. Pertimbangan Pakar (Engineering Judgement)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8" y="1579419"/>
            <a:ext cx="11211792" cy="467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/>
              <a:t>Faktor yang mempengaruhi emisi bergerak</a:t>
            </a:r>
            <a:endParaRPr lang="id-ID" sz="40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71" y="1891144"/>
            <a:ext cx="11239829" cy="428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1</a:t>
            </a:r>
            <a:r>
              <a:rPr lang="id-ID" sz="4000" b="1" dirty="0" smtClean="0"/>
              <a:t>. Karakteristik Mesin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630" y="1537855"/>
            <a:ext cx="11096352" cy="494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b="1" dirty="0" smtClean="0"/>
              <a:t>2. Teknologi Kendaraan</a:t>
            </a:r>
            <a:endParaRPr lang="id-ID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7855"/>
            <a:ext cx="12191999" cy="532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3. Karakteristik Bahan Bakar</a:t>
            </a:r>
            <a:endParaRPr lang="id-ID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63" y="1595245"/>
            <a:ext cx="11159837" cy="447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567" y="5933540"/>
            <a:ext cx="11019559" cy="92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144" y="1558636"/>
            <a:ext cx="11055929" cy="465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/>
              <a:t>4. Usia dan Perawatan Kendaraan</a:t>
            </a:r>
            <a:endParaRPr lang="id-ID" sz="4000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1"/>
            <a:ext cx="12192000" cy="467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b="1" dirty="0" smtClean="0"/>
              <a:t>5. Perilaku Pengendara dan Penggunaan Kendaraan</a:t>
            </a:r>
            <a:endParaRPr lang="id-ID" sz="3600" b="1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56" y="2119745"/>
            <a:ext cx="11035144" cy="405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673" y="1"/>
            <a:ext cx="11180618" cy="534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" y="4968585"/>
            <a:ext cx="11180618" cy="188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74074" y="2971800"/>
            <a:ext cx="2223654" cy="2348345"/>
          </a:xfrm>
        </p:spPr>
        <p:txBody>
          <a:bodyPr/>
          <a:lstStyle/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r>
              <a:rPr lang="id-ID" b="1" dirty="0" smtClean="0"/>
              <a:t>Identifikasi Sumber Titik</a:t>
            </a:r>
            <a:endParaRPr lang="id-ID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9438" y="0"/>
            <a:ext cx="90725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074" y="2971800"/>
            <a:ext cx="2223654" cy="234834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id-ID" sz="29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id-ID" sz="2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Identifikasi Sumber Titik</a:t>
            </a:r>
            <a:endParaRPr kumimoji="0" lang="id-ID" sz="2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Perhitungan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1086"/>
            <a:ext cx="12192000" cy="320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6745"/>
            <a:ext cx="12192000" cy="511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657" y="0"/>
            <a:ext cx="1144861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" y="4197927"/>
            <a:ext cx="11097490" cy="266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674" y="1891145"/>
            <a:ext cx="1107918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Indonesia dan Emisi GRK</a:t>
            </a:r>
            <a:endParaRPr lang="id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Fungsi Inventarisasi Emisi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636" y="2358303"/>
            <a:ext cx="11411817" cy="337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stratfor.com/sites/default/files/main/images/Figur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8701" y="1285860"/>
            <a:ext cx="6083300" cy="5572141"/>
          </a:xfrm>
          <a:prstGeom prst="rect">
            <a:avLst/>
          </a:prstGeom>
          <a:noFill/>
        </p:spPr>
      </p:pic>
      <p:pic>
        <p:nvPicPr>
          <p:cNvPr id="5" name="Picture 4" descr="http://photos.mongabay.com/10/0927abat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6083300" cy="5143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www.wri.org/sites/default/files/map-indonesia-deforesta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6096000" cy="5643578"/>
          </a:xfrm>
          <a:prstGeom prst="rect">
            <a:avLst/>
          </a:prstGeom>
          <a:noFill/>
        </p:spPr>
      </p:pic>
      <p:pic>
        <p:nvPicPr>
          <p:cNvPr id="3" name="Picture 4" descr="http://reddkaltim.or.id/wp-content/uploads/2012/04/srap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28736"/>
            <a:ext cx="6083300" cy="5429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image.slidesharecdn.com/pemikiranmitigasiditingkatkota-121023185044-phpapp01/95/pemikiran-mitigasi-di-tingkat-kota-17-638.jpg?cb=13510364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12" y="357166"/>
            <a:ext cx="10711963" cy="6105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mage.slidesharecdn.com/pemikiranmitigasiditingkatkota-121023185044-phpapp01/95/pemikiran-mitigasi-di-tingkat-kota-18-638.jpg?cb=13510364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61" y="285728"/>
            <a:ext cx="11144328" cy="6180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www.toray.co.id/technology/policy/green/images/gre_001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11" y="357166"/>
            <a:ext cx="5238787" cy="6215106"/>
          </a:xfrm>
          <a:prstGeom prst="rect">
            <a:avLst/>
          </a:prstGeom>
          <a:noFill/>
        </p:spPr>
      </p:pic>
      <p:pic>
        <p:nvPicPr>
          <p:cNvPr id="3" name="Picture 6" descr="http://www.toray.co.id/technology/policy/green/images/gre_001_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251" y="357166"/>
            <a:ext cx="5353059" cy="62151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://image.slidesharecdn.com/peluanghambatanredddalampasarkarbon-140419040507-phpapp02/95/peluang-hambatan-redd-dalam-pasar-karbon-6-638.jpg?cb=13979007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63" y="428604"/>
            <a:ext cx="10572824" cy="5786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encrypted-tbn0.gstatic.com/images?q=tbn:ANd9GcT1x-_BaF-JINkWmAwW8cuYc_T-aOr3eWuSMhI1NVmtsJd9XqS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282" y="428604"/>
            <a:ext cx="11504759" cy="57864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://hmrh.sith.itb.ac.id/wp-content/uploads/2014/04/RED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497"/>
            <a:ext cx="12192000" cy="3743325"/>
          </a:xfrm>
          <a:prstGeom prst="rect">
            <a:avLst/>
          </a:prstGeom>
          <a:noFill/>
        </p:spPr>
      </p:pic>
      <p:pic>
        <p:nvPicPr>
          <p:cNvPr id="6" name="Picture 6" descr="http://3.bp.blogspot.com/-UFIG9rMKtsg/UzI_b2yAnaI/AAAAAAAAAO0/x5tIVFHaZM0/s1600/Graphic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12" y="285728"/>
            <a:ext cx="10858576" cy="2286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Evaluasi 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Pendekatan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konseptual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studi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dampak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terhadap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lingkungan</a:t>
            </a:r>
            <a:r>
              <a:rPr lang="en-US" sz="32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Georgia" pitchFamily="18" charset="0"/>
              </a:rPr>
              <a:t>udara</a:t>
            </a:r>
            <a:endParaRPr lang="en-US" sz="3200" b="1" dirty="0">
              <a:solidFill>
                <a:schemeClr val="tx2"/>
              </a:solidFill>
              <a:latin typeface="Georgia" pitchFamily="18" charset="0"/>
            </a:endParaRPr>
          </a:p>
        </p:txBody>
      </p:sp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1930400" y="1600201"/>
            <a:ext cx="217861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ahoma" pitchFamily="34" charset="0"/>
              </a:rPr>
              <a:t>Tahap</a:t>
            </a:r>
            <a:r>
              <a:rPr lang="en-US" dirty="0">
                <a:latin typeface="Tahoma" pitchFamily="34" charset="0"/>
              </a:rPr>
              <a:t> 1:</a:t>
            </a:r>
          </a:p>
          <a:p>
            <a:r>
              <a:rPr lang="en-US" dirty="0" err="1">
                <a:latin typeface="Tahoma" pitchFamily="34" charset="0"/>
              </a:rPr>
              <a:t>Identifikasi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dampak</a:t>
            </a:r>
            <a:endParaRPr lang="en-US" dirty="0">
              <a:latin typeface="Tahoma" pitchFamily="34" charset="0"/>
            </a:endParaRPr>
          </a:p>
          <a:p>
            <a:r>
              <a:rPr lang="en-US" dirty="0" err="1">
                <a:latin typeface="Tahoma" pitchFamily="34" charset="0"/>
              </a:rPr>
              <a:t>rencana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kegiatan</a:t>
            </a:r>
            <a:endParaRPr lang="en-US" dirty="0">
              <a:latin typeface="Tahoma" pitchFamily="34" charset="0"/>
            </a:endParaRPr>
          </a:p>
          <a:p>
            <a:r>
              <a:rPr lang="en-US" dirty="0" err="1">
                <a:latin typeface="Tahoma" pitchFamily="34" charset="0"/>
              </a:rPr>
              <a:t>thd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kualitas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udara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930400" y="3351214"/>
            <a:ext cx="202119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Tahap 2:</a:t>
            </a:r>
          </a:p>
          <a:p>
            <a:r>
              <a:rPr lang="en-US">
                <a:latin typeface="Tahoma" pitchFamily="34" charset="0"/>
              </a:rPr>
              <a:t>Deskripsi kondisi</a:t>
            </a:r>
          </a:p>
          <a:p>
            <a:r>
              <a:rPr lang="en-US">
                <a:latin typeface="Tahoma" pitchFamily="34" charset="0"/>
              </a:rPr>
              <a:t>lingkungan udara </a:t>
            </a:r>
          </a:p>
          <a:p>
            <a:r>
              <a:rPr lang="en-US">
                <a:latin typeface="Tahoma" pitchFamily="34" charset="0"/>
              </a:rPr>
              <a:t>yg ada </a:t>
            </a:r>
          </a:p>
        </p:txBody>
      </p:sp>
      <p:sp>
        <p:nvSpPr>
          <p:cNvPr id="33797" name="Text Box 7"/>
          <p:cNvSpPr txBox="1">
            <a:spLocks noChangeArrowheads="1"/>
          </p:cNvSpPr>
          <p:nvPr/>
        </p:nvSpPr>
        <p:spPr bwMode="auto">
          <a:xfrm>
            <a:off x="2032000" y="5027613"/>
            <a:ext cx="220752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Tahap 3:</a:t>
            </a:r>
          </a:p>
          <a:p>
            <a:r>
              <a:rPr lang="en-US">
                <a:latin typeface="Tahoma" pitchFamily="34" charset="0"/>
              </a:rPr>
              <a:t>Informasi peraturan</a:t>
            </a:r>
          </a:p>
          <a:p>
            <a:r>
              <a:rPr lang="en-US">
                <a:latin typeface="Tahoma" pitchFamily="34" charset="0"/>
              </a:rPr>
              <a:t>perundangan dan</a:t>
            </a:r>
          </a:p>
          <a:p>
            <a:r>
              <a:rPr lang="en-US">
                <a:latin typeface="Tahoma" pitchFamily="34" charset="0"/>
              </a:rPr>
              <a:t>pedoman meng </a:t>
            </a:r>
          </a:p>
          <a:p>
            <a:r>
              <a:rPr lang="en-US">
                <a:latin typeface="Tahoma" pitchFamily="34" charset="0"/>
              </a:rPr>
              <a:t>kualitas udara</a:t>
            </a:r>
          </a:p>
        </p:txBody>
      </p:sp>
      <p:sp>
        <p:nvSpPr>
          <p:cNvPr id="33798" name="Text Box 8"/>
          <p:cNvSpPr txBox="1">
            <a:spLocks noChangeArrowheads="1"/>
          </p:cNvSpPr>
          <p:nvPr/>
        </p:nvSpPr>
        <p:spPr bwMode="auto">
          <a:xfrm>
            <a:off x="7518400" y="1600200"/>
            <a:ext cx="18490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Tahap 4:</a:t>
            </a:r>
          </a:p>
          <a:p>
            <a:r>
              <a:rPr lang="en-US">
                <a:latin typeface="Tahoma" pitchFamily="34" charset="0"/>
              </a:rPr>
              <a:t>Prediksi dampak</a:t>
            </a:r>
          </a:p>
        </p:txBody>
      </p:sp>
      <p:sp>
        <p:nvSpPr>
          <p:cNvPr id="33799" name="Text Box 9"/>
          <p:cNvSpPr txBox="1">
            <a:spLocks noChangeArrowheads="1"/>
          </p:cNvSpPr>
          <p:nvPr/>
        </p:nvSpPr>
        <p:spPr bwMode="auto">
          <a:xfrm>
            <a:off x="7518400" y="3352800"/>
            <a:ext cx="196855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Tahap 5:</a:t>
            </a:r>
          </a:p>
          <a:p>
            <a:r>
              <a:rPr lang="en-US">
                <a:latin typeface="Tahoma" pitchFamily="34" charset="0"/>
              </a:rPr>
              <a:t>Penilaian dampak</a:t>
            </a:r>
          </a:p>
          <a:p>
            <a:r>
              <a:rPr lang="en-US">
                <a:latin typeface="Tahoma" pitchFamily="34" charset="0"/>
              </a:rPr>
              <a:t>penting</a:t>
            </a:r>
          </a:p>
        </p:txBody>
      </p:sp>
      <p:sp>
        <p:nvSpPr>
          <p:cNvPr id="33800" name="Text Box 10"/>
          <p:cNvSpPr txBox="1">
            <a:spLocks noChangeArrowheads="1"/>
          </p:cNvSpPr>
          <p:nvPr/>
        </p:nvSpPr>
        <p:spPr bwMode="auto">
          <a:xfrm>
            <a:off x="7518401" y="5029201"/>
            <a:ext cx="191315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Tahap 6:</a:t>
            </a:r>
          </a:p>
          <a:p>
            <a:r>
              <a:rPr lang="en-US">
                <a:latin typeface="Tahoma" pitchFamily="34" charset="0"/>
              </a:rPr>
              <a:t>Identifikasi dan </a:t>
            </a:r>
          </a:p>
          <a:p>
            <a:r>
              <a:rPr lang="en-US">
                <a:latin typeface="Tahoma" pitchFamily="34" charset="0"/>
              </a:rPr>
              <a:t>penentuan</a:t>
            </a:r>
          </a:p>
          <a:p>
            <a:r>
              <a:rPr lang="en-US">
                <a:latin typeface="Tahoma" pitchFamily="34" charset="0"/>
              </a:rPr>
              <a:t>tindakan mitigasi</a:t>
            </a:r>
          </a:p>
        </p:txBody>
      </p:sp>
      <p:sp>
        <p:nvSpPr>
          <p:cNvPr id="33801" name="Line 11"/>
          <p:cNvSpPr>
            <a:spLocks noChangeShapeType="1"/>
          </p:cNvSpPr>
          <p:nvPr/>
        </p:nvSpPr>
        <p:spPr bwMode="auto">
          <a:xfrm>
            <a:off x="3251200" y="2819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33802" name="Line 12"/>
          <p:cNvSpPr>
            <a:spLocks noChangeShapeType="1"/>
          </p:cNvSpPr>
          <p:nvPr/>
        </p:nvSpPr>
        <p:spPr bwMode="auto">
          <a:xfrm>
            <a:off x="3251200" y="4572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>
            <a:off x="894080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8940800" y="4419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>
            <a:off x="5384800" y="5867400"/>
            <a:ext cx="81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 flipV="1">
            <a:off x="6197600" y="19812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>
            <a:off x="6197600" y="1981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4327" y="2431473"/>
            <a:ext cx="2253118" cy="2348345"/>
          </a:xfrm>
        </p:spPr>
        <p:txBody>
          <a:bodyPr>
            <a:normAutofit/>
          </a:bodyPr>
          <a:lstStyle/>
          <a:p>
            <a:pPr algn="r"/>
            <a:r>
              <a:rPr lang="id-ID" sz="3200" b="1" dirty="0" smtClean="0">
                <a:solidFill>
                  <a:schemeClr val="tx1"/>
                </a:solidFill>
              </a:rPr>
              <a:t>Ruang lingkup kegiatan</a:t>
            </a:r>
            <a:endParaRPr lang="id-ID" sz="32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4782" cy="644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335875"/>
            <a:ext cx="9123219" cy="52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b="1" dirty="0" err="1" smtClean="0">
                <a:solidFill>
                  <a:schemeClr val="tx1"/>
                </a:solidFill>
                <a:latin typeface="Georgia" pitchFamily="18" charset="0"/>
              </a:rPr>
              <a:t>Peraturan</a:t>
            </a:r>
            <a:r>
              <a:rPr lang="en-US" sz="4000" b="1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Georgia" pitchFamily="18" charset="0"/>
              </a:rPr>
              <a:t>perundangan</a:t>
            </a:r>
            <a:endParaRPr lang="en-US" sz="4000" b="1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500" dirty="0" smtClean="0">
                <a:latin typeface="Georgia" pitchFamily="18" charset="0"/>
              </a:rPr>
              <a:t>PP RI No 41 </a:t>
            </a:r>
            <a:r>
              <a:rPr lang="en-US" sz="2500" dirty="0" err="1" smtClean="0">
                <a:latin typeface="Georgia" pitchFamily="18" charset="0"/>
              </a:rPr>
              <a:t>Th</a:t>
            </a:r>
            <a:r>
              <a:rPr lang="en-US" sz="2500" dirty="0" smtClean="0">
                <a:latin typeface="Georgia" pitchFamily="18" charset="0"/>
              </a:rPr>
              <a:t> 1999 </a:t>
            </a:r>
            <a:r>
              <a:rPr lang="en-US" sz="2500" dirty="0" err="1" smtClean="0">
                <a:latin typeface="Georgia" pitchFamily="18" charset="0"/>
              </a:rPr>
              <a:t>Ttg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Pengendalian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pencemaran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udara</a:t>
            </a:r>
            <a:endParaRPr lang="en-US" sz="2500" dirty="0" smtClean="0">
              <a:latin typeface="Georgia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500" dirty="0" smtClean="0">
                <a:latin typeface="Georgia" pitchFamily="18" charset="0"/>
              </a:rPr>
              <a:t>KEPMENLH No KEP-13/MENLH/3/1995 </a:t>
            </a:r>
            <a:r>
              <a:rPr lang="en-US" sz="2500" dirty="0" err="1" smtClean="0">
                <a:latin typeface="Georgia" pitchFamily="18" charset="0"/>
              </a:rPr>
              <a:t>Ttg</a:t>
            </a:r>
            <a:r>
              <a:rPr lang="en-US" sz="2500" dirty="0" smtClean="0">
                <a:latin typeface="Georgia" pitchFamily="18" charset="0"/>
              </a:rPr>
              <a:t> Baku </a:t>
            </a:r>
            <a:r>
              <a:rPr lang="en-US" sz="2500" dirty="0" err="1" smtClean="0">
                <a:latin typeface="Georgia" pitchFamily="18" charset="0"/>
              </a:rPr>
              <a:t>mutu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emisi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sumber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tidak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bergerak</a:t>
            </a:r>
            <a:endParaRPr lang="en-US" sz="2500" dirty="0" smtClean="0">
              <a:latin typeface="Georgia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500" dirty="0" smtClean="0">
                <a:latin typeface="Georgia" pitchFamily="18" charset="0"/>
              </a:rPr>
              <a:t>PERMENLH No 07 </a:t>
            </a:r>
            <a:r>
              <a:rPr lang="en-US" sz="2500" dirty="0" err="1" smtClean="0">
                <a:latin typeface="Georgia" pitchFamily="18" charset="0"/>
              </a:rPr>
              <a:t>Th</a:t>
            </a:r>
            <a:r>
              <a:rPr lang="en-US" sz="2500" dirty="0" smtClean="0">
                <a:latin typeface="Georgia" pitchFamily="18" charset="0"/>
              </a:rPr>
              <a:t> 2007 </a:t>
            </a:r>
            <a:r>
              <a:rPr lang="en-US" sz="2500" dirty="0" err="1" smtClean="0">
                <a:latin typeface="Georgia" pitchFamily="18" charset="0"/>
              </a:rPr>
              <a:t>Ttg</a:t>
            </a:r>
            <a:r>
              <a:rPr lang="en-US" sz="2500" dirty="0" smtClean="0">
                <a:latin typeface="Georgia" pitchFamily="18" charset="0"/>
              </a:rPr>
              <a:t> Baku </a:t>
            </a:r>
            <a:r>
              <a:rPr lang="en-US" sz="2500" dirty="0" err="1" smtClean="0">
                <a:latin typeface="Georgia" pitchFamily="18" charset="0"/>
              </a:rPr>
              <a:t>mutu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emisi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sumber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tidak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bergerak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bagi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ketel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uap</a:t>
            </a:r>
            <a:endParaRPr lang="en-US" sz="2500" dirty="0" smtClean="0">
              <a:latin typeface="Georgia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500" dirty="0" smtClean="0">
                <a:latin typeface="Georgia" pitchFamily="18" charset="0"/>
              </a:rPr>
              <a:t>PERMENLH No 05 </a:t>
            </a:r>
            <a:r>
              <a:rPr lang="en-US" sz="2500" dirty="0" err="1" smtClean="0">
                <a:latin typeface="Georgia" pitchFamily="18" charset="0"/>
              </a:rPr>
              <a:t>Th</a:t>
            </a:r>
            <a:r>
              <a:rPr lang="en-US" sz="2500" dirty="0" smtClean="0">
                <a:latin typeface="Georgia" pitchFamily="18" charset="0"/>
              </a:rPr>
              <a:t> 2006 </a:t>
            </a:r>
            <a:r>
              <a:rPr lang="en-US" sz="2500" dirty="0" err="1" smtClean="0">
                <a:latin typeface="Georgia" pitchFamily="18" charset="0"/>
              </a:rPr>
              <a:t>Ttg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Ambang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batas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emisi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gs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buang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kendaraan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bermotor</a:t>
            </a:r>
            <a:r>
              <a:rPr lang="en-US" sz="2500" dirty="0" smtClean="0">
                <a:latin typeface="Georgia" pitchFamily="18" charset="0"/>
              </a:rPr>
              <a:t> lama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 smtClean="0">
                <a:latin typeface="Georgia" pitchFamily="18" charset="0"/>
              </a:rPr>
              <a:t>SK </a:t>
            </a:r>
            <a:r>
              <a:rPr lang="en-US" sz="2500" dirty="0" err="1" smtClean="0">
                <a:latin typeface="Georgia" pitchFamily="18" charset="0"/>
              </a:rPr>
              <a:t>Gubernur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Propinsi</a:t>
            </a:r>
            <a:r>
              <a:rPr lang="en-US" sz="2500" dirty="0" smtClean="0">
                <a:latin typeface="Georgia" pitchFamily="18" charset="0"/>
              </a:rPr>
              <a:t> DKI Jakarta No 670/2000/</a:t>
            </a:r>
            <a:r>
              <a:rPr lang="en-US" sz="2500" dirty="0" err="1" smtClean="0">
                <a:latin typeface="Georgia" pitchFamily="18" charset="0"/>
              </a:rPr>
              <a:t>Tanggal</a:t>
            </a:r>
            <a:r>
              <a:rPr lang="en-US" sz="2500" dirty="0" smtClean="0">
                <a:latin typeface="Georgia" pitchFamily="18" charset="0"/>
              </a:rPr>
              <a:t> 28 </a:t>
            </a:r>
            <a:r>
              <a:rPr lang="en-US" sz="2500" dirty="0" err="1" smtClean="0">
                <a:latin typeface="Georgia" pitchFamily="18" charset="0"/>
              </a:rPr>
              <a:t>Maret</a:t>
            </a:r>
            <a:r>
              <a:rPr lang="en-US" sz="2500" dirty="0" smtClean="0">
                <a:latin typeface="Georgia" pitchFamily="18" charset="0"/>
              </a:rPr>
              <a:t> 2000 </a:t>
            </a:r>
            <a:r>
              <a:rPr lang="en-US" sz="2500" dirty="0" err="1" smtClean="0">
                <a:latin typeface="Georgia" pitchFamily="18" charset="0"/>
              </a:rPr>
              <a:t>Ttg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Penetapan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baku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mutu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emisi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sumber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tidak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bergerak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di</a:t>
            </a:r>
            <a:r>
              <a:rPr lang="en-US" sz="2500" dirty="0" smtClean="0">
                <a:latin typeface="Georgia" pitchFamily="18" charset="0"/>
              </a:rPr>
              <a:t> </a:t>
            </a:r>
            <a:r>
              <a:rPr lang="en-US" sz="2500" dirty="0" err="1" smtClean="0">
                <a:latin typeface="Georgia" pitchFamily="18" charset="0"/>
              </a:rPr>
              <a:t>Propinsi</a:t>
            </a:r>
            <a:r>
              <a:rPr lang="en-US" sz="2500" dirty="0" smtClean="0">
                <a:latin typeface="Georgia" pitchFamily="18" charset="0"/>
              </a:rPr>
              <a:t> DKI Jakarta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Contoh baku mutu ambien</a:t>
            </a:r>
            <a:br>
              <a:rPr lang="en-US" smtClean="0"/>
            </a:br>
            <a:r>
              <a:rPr lang="en-US" sz="2400" smtClean="0"/>
              <a:t>PP No 41 Thn 1999</a:t>
            </a:r>
            <a:endParaRPr lang="en-US" smtClean="0"/>
          </a:p>
        </p:txBody>
      </p:sp>
      <p:graphicFrame>
        <p:nvGraphicFramePr>
          <p:cNvPr id="7200" name="Group 32"/>
          <p:cNvGraphicFramePr>
            <a:graphicFrameLocks noGrp="1"/>
          </p:cNvGraphicFramePr>
          <p:nvPr>
            <p:ph idx="4294967295"/>
          </p:nvPr>
        </p:nvGraphicFramePr>
        <p:xfrm>
          <a:off x="609600" y="1600200"/>
          <a:ext cx="10972800" cy="4572000"/>
        </p:xfrm>
        <a:graphic>
          <a:graphicData uri="http://schemas.openxmlformats.org/drawingml/2006/table">
            <a:tbl>
              <a:tblPr/>
              <a:tblGrid>
                <a:gridCol w="1219200"/>
                <a:gridCol w="4267200"/>
                <a:gridCol w="2743200"/>
                <a:gridCol w="2743200"/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Waktu pengukuran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 mutu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(Sulfur dioksida)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(Partikel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10 µm)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(Partikel &lt; 2.5 µm)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TSP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(Debu)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(Karbon Monoksida)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Thn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Thn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Thn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Jam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 Jam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365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65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230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30000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10000 µg/Nm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10972800" cy="1477962"/>
          </a:xfrm>
        </p:spPr>
        <p:txBody>
          <a:bodyPr/>
          <a:lstStyle/>
          <a:p>
            <a:pPr eaLnBrk="1" hangingPunct="1"/>
            <a:r>
              <a:rPr lang="en-US" sz="4000" smtClean="0"/>
              <a:t>Contoh baku mutu emisi sumber tidak bergerak </a:t>
            </a:r>
            <a:br>
              <a:rPr lang="en-US" sz="4000" smtClean="0"/>
            </a:br>
            <a:r>
              <a:rPr lang="en-US" sz="2000" smtClean="0"/>
              <a:t>PERMENLH No 07 Th 2007</a:t>
            </a:r>
            <a:endParaRPr lang="en-US" sz="4000" smtClean="0"/>
          </a:p>
        </p:txBody>
      </p:sp>
      <p:graphicFrame>
        <p:nvGraphicFramePr>
          <p:cNvPr id="9238" name="Group 22"/>
          <p:cNvGraphicFramePr>
            <a:graphicFrameLocks noGrp="1"/>
          </p:cNvGraphicFramePr>
          <p:nvPr>
            <p:ph idx="4294967295"/>
          </p:nvPr>
        </p:nvGraphicFramePr>
        <p:xfrm>
          <a:off x="609600" y="2286000"/>
          <a:ext cx="10972800" cy="2286000"/>
        </p:xfrm>
        <a:graphic>
          <a:graphicData uri="http://schemas.openxmlformats.org/drawingml/2006/table">
            <a:tbl>
              <a:tblPr/>
              <a:tblGrid>
                <a:gridCol w="812800"/>
                <a:gridCol w="6502400"/>
                <a:gridCol w="36576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 mutu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Partikulat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Sulfur dioksida (SO2)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Nitrogen Oksida (N)2)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Opasitas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230 mg/m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750 mg/m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825 ng/m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20 %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881" name="Text Box 23"/>
          <p:cNvSpPr txBox="1">
            <a:spLocks noChangeArrowheads="1"/>
          </p:cNvSpPr>
          <p:nvPr/>
        </p:nvSpPr>
        <p:spPr bwMode="auto">
          <a:xfrm>
            <a:off x="690033" y="4913313"/>
            <a:ext cx="75019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Catatan:</a:t>
            </a:r>
          </a:p>
          <a:p>
            <a:pPr>
              <a:buFontTx/>
              <a:buChar char="-"/>
            </a:pPr>
            <a:r>
              <a:rPr lang="en-US"/>
              <a:t> Nitrogen Oksida ditentukan sebagai NO</a:t>
            </a:r>
            <a:r>
              <a:rPr lang="en-US" baseline="-25000"/>
              <a:t>2</a:t>
            </a:r>
          </a:p>
          <a:p>
            <a:pPr>
              <a:buFontTx/>
              <a:buChar char="-"/>
            </a:pPr>
            <a:r>
              <a:rPr lang="en-US"/>
              <a:t> Volume gas dalam keadaan standar (25</a:t>
            </a:r>
            <a:r>
              <a:rPr lang="en-US" baseline="30000"/>
              <a:t>o</a:t>
            </a:r>
            <a:r>
              <a:rPr lang="en-US"/>
              <a:t>C dan tekanan 1 atm</a:t>
            </a:r>
          </a:p>
          <a:p>
            <a:pPr>
              <a:buFontTx/>
              <a:buChar char="-"/>
            </a:pPr>
            <a:r>
              <a:rPr lang="en-US"/>
              <a:t> Konsentrasi partikulat dikoreksi sebesar 6 % Oksigen</a:t>
            </a:r>
          </a:p>
          <a:p>
            <a:pPr>
              <a:buFontTx/>
              <a:buChar char="-"/>
            </a:pPr>
            <a:r>
              <a:rPr lang="en-US"/>
              <a:t> Opasitas digunakan sbg indikator praktis pemantauan dan dikembangkan utk</a:t>
            </a:r>
          </a:p>
          <a:p>
            <a:r>
              <a:rPr lang="en-US"/>
              <a:t>   memperoleh hub korelatif dg pengamatan total partikel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Faktor emisi</a:t>
            </a:r>
            <a:br>
              <a:rPr lang="en-US" smtClean="0"/>
            </a:br>
            <a:r>
              <a:rPr lang="en-US" sz="2400" smtClean="0"/>
              <a:t>N. Irving Sax (1974)*</a:t>
            </a:r>
          </a:p>
        </p:txBody>
      </p:sp>
      <p:graphicFrame>
        <p:nvGraphicFramePr>
          <p:cNvPr id="11314" name="Group 50"/>
          <p:cNvGraphicFramePr>
            <a:graphicFrameLocks noGrp="1"/>
          </p:cNvGraphicFramePr>
          <p:nvPr>
            <p:ph idx="4294967295"/>
          </p:nvPr>
        </p:nvGraphicFramePr>
        <p:xfrm>
          <a:off x="609600" y="2039938"/>
          <a:ext cx="10972800" cy="3438144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  <a:gridCol w="2743200"/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Pencemar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Pembangkit listrik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Industrial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Rumah tangga dan komersial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Aldehida (HCHO)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Karbon monoksida (CO)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Hidrokarbon (HC)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Oksida nitrigen (NO2)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Oksida belerang (SO2)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908" name="Text Box 51"/>
          <p:cNvSpPr txBox="1">
            <a:spLocks noChangeArrowheads="1"/>
          </p:cNvSpPr>
          <p:nvPr/>
        </p:nvSpPr>
        <p:spPr bwMode="auto">
          <a:xfrm>
            <a:off x="588433" y="1408113"/>
            <a:ext cx="7739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Faktor emisi gas dari proses pembakaran batubara (lb/ton batubara yg dibakar)</a:t>
            </a:r>
          </a:p>
        </p:txBody>
      </p:sp>
      <p:sp>
        <p:nvSpPr>
          <p:cNvPr id="37909" name="Text Box 52"/>
          <p:cNvSpPr txBox="1">
            <a:spLocks noChangeArrowheads="1"/>
          </p:cNvSpPr>
          <p:nvPr/>
        </p:nvSpPr>
        <p:spPr bwMode="auto">
          <a:xfrm>
            <a:off x="588433" y="5675313"/>
            <a:ext cx="69861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Catatan: S = % kandungan belerang</a:t>
            </a:r>
          </a:p>
          <a:p>
            <a:r>
              <a:rPr lang="en-US"/>
              <a:t>* N. Irving Sax (ed), Industrial Pollution, Van Nostrand Reinhold Coy, 1974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Faktor emisi</a:t>
            </a:r>
            <a:br>
              <a:rPr lang="en-US" smtClean="0"/>
            </a:br>
            <a:r>
              <a:rPr lang="en-US" sz="2400" smtClean="0"/>
              <a:t>N. Irving Sax (1974)*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1955800" y="1766888"/>
            <a:ext cx="53302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Emisi partikel dan gas dari kendaraan roda 4 light duty</a:t>
            </a:r>
          </a:p>
        </p:txBody>
      </p:sp>
      <p:graphicFrame>
        <p:nvGraphicFramePr>
          <p:cNvPr id="14378" name="Group 42"/>
          <p:cNvGraphicFramePr>
            <a:graphicFrameLocks noGrp="1"/>
          </p:cNvGraphicFramePr>
          <p:nvPr>
            <p:ph idx="4294967295"/>
          </p:nvPr>
        </p:nvGraphicFramePr>
        <p:xfrm>
          <a:off x="1930400" y="2536825"/>
          <a:ext cx="8331200" cy="3099816"/>
        </p:xfrm>
        <a:graphic>
          <a:graphicData uri="http://schemas.openxmlformats.org/drawingml/2006/table">
            <a:tbl>
              <a:tblPr/>
              <a:tblGrid>
                <a:gridCol w="1117600"/>
                <a:gridCol w="5384800"/>
                <a:gridCol w="18288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Pencemar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g/mil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organik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Partikulat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Karbon monoksida (CO)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Karbon dioksida (CO</a:t>
                      </a:r>
                      <a:r>
                        <a:rPr kumimoji="0" lang="en-US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Oksida nitrogen (NO</a:t>
                      </a:r>
                      <a:r>
                        <a:rPr kumimoji="0" lang="en-US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3.07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46.5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8.26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4073"/>
            <a:ext cx="12192000" cy="60059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60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98764"/>
            <a:ext cx="12192000" cy="5881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39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637" y="0"/>
            <a:ext cx="11492346" cy="68432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81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s://encrypted-tbn1.gstatic.com/images?q=tbn:ANd9GcSLgrU_53UK9wEESxsqd51qfwMYHFcKe2OHqvaZyxKaiG1dqyxvd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271" y="285728"/>
            <a:ext cx="10939017" cy="62151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 smtClean="0"/>
              <a:t>Silakan baca </a:t>
            </a:r>
            <a:endParaRPr lang="id-ID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Terima Kasih</a:t>
            </a:r>
            <a:endParaRPr lang="id-ID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2" y="3467100"/>
            <a:ext cx="60483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70164" y="3054926"/>
            <a:ext cx="3304309" cy="189114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id-ID" dirty="0" smtClean="0"/>
              <a:t>	</a:t>
            </a:r>
            <a:r>
              <a:rPr lang="id-ID" sz="3200" b="1" dirty="0" smtClean="0">
                <a:solidFill>
                  <a:srgbClr val="00B050"/>
                </a:solidFill>
              </a:rPr>
              <a:t>STRATEGI PENGELOLAAN KUALITAS UDARA</a:t>
            </a:r>
            <a:endParaRPr lang="id-ID" sz="3200" b="1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0891" y="0"/>
            <a:ext cx="81811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90945" y="1953490"/>
            <a:ext cx="3179619" cy="4142509"/>
          </a:xfrm>
        </p:spPr>
        <p:txBody>
          <a:bodyPr/>
          <a:lstStyle/>
          <a:p>
            <a:endParaRPr lang="id-ID" dirty="0" smtClean="0"/>
          </a:p>
          <a:p>
            <a:r>
              <a:rPr lang="id-ID" b="1" dirty="0" smtClean="0">
                <a:solidFill>
                  <a:srgbClr val="00B050"/>
                </a:solidFill>
              </a:rPr>
              <a:t>KEDUDUKAN INVENTARISASI EMISI DALAM STRATEGI PENGELOLAAN KUALITAS UDARA</a:t>
            </a:r>
            <a:endParaRPr lang="id-ID" b="1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255" y="0"/>
            <a:ext cx="859674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b="1" dirty="0" smtClean="0"/>
              <a:t>OPSI PENGENDALIAN PENCEMARAN UDARA</a:t>
            </a:r>
            <a:endParaRPr lang="id-ID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364" y="1496291"/>
            <a:ext cx="11055927" cy="536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328" y="1662545"/>
            <a:ext cx="11139054" cy="253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7" y="4219327"/>
            <a:ext cx="11222182" cy="228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430</TotalTime>
  <Words>694</Words>
  <Application>Microsoft Office PowerPoint</Application>
  <PresentationFormat>Custom</PresentationFormat>
  <Paragraphs>216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Median</vt:lpstr>
      <vt:lpstr>Inventarisasi emisi</vt:lpstr>
      <vt:lpstr>Definisi </vt:lpstr>
      <vt:lpstr>Slide 3</vt:lpstr>
      <vt:lpstr>Fungsi Inventarisasi Emisi</vt:lpstr>
      <vt:lpstr>Ruang lingkup kegiatan</vt:lpstr>
      <vt:lpstr>Slide 6</vt:lpstr>
      <vt:lpstr>Slide 7</vt:lpstr>
      <vt:lpstr>OPSI PENGENDALIAN PENCEMARAN UDARA</vt:lpstr>
      <vt:lpstr>Slide 9</vt:lpstr>
      <vt:lpstr>PENCEMAR UDARA YANG DIINVENTARISIR</vt:lpstr>
      <vt:lpstr>GRK</vt:lpstr>
      <vt:lpstr>Slide 12</vt:lpstr>
      <vt:lpstr>Sumber Emisi</vt:lpstr>
      <vt:lpstr>Penggunaan metode perhitungan emisi</vt:lpstr>
      <vt:lpstr>1. Faktor Emisi</vt:lpstr>
      <vt:lpstr>Slide 16</vt:lpstr>
      <vt:lpstr>2. Keseimbangan Materi</vt:lpstr>
      <vt:lpstr>Slide 18</vt:lpstr>
      <vt:lpstr>3. Analisa Bahan Bakar</vt:lpstr>
      <vt:lpstr>Slide 20</vt:lpstr>
      <vt:lpstr>4. Uji Cerobong</vt:lpstr>
      <vt:lpstr>Slide 22</vt:lpstr>
      <vt:lpstr>5. Model Estimasi</vt:lpstr>
      <vt:lpstr>6. Survei dan Kuesioner</vt:lpstr>
      <vt:lpstr>7. Pertimbangan Pakar (Engineering Judgement)</vt:lpstr>
      <vt:lpstr>Faktor yang mempengaruhi emisi bergerak</vt:lpstr>
      <vt:lpstr>1. Karakteristik Mesin</vt:lpstr>
      <vt:lpstr>2. Teknologi Kendaraan</vt:lpstr>
      <vt:lpstr>3. Karakteristik Bahan Bakar</vt:lpstr>
      <vt:lpstr>4. Usia dan Perawatan Kendaraan</vt:lpstr>
      <vt:lpstr>5. Perilaku Pengendara dan Penggunaan Kendaraan</vt:lpstr>
      <vt:lpstr>Slide 32</vt:lpstr>
      <vt:lpstr>Slide 33</vt:lpstr>
      <vt:lpstr>Slide 34</vt:lpstr>
      <vt:lpstr>Contoh Perhitungan</vt:lpstr>
      <vt:lpstr>Slide 36</vt:lpstr>
      <vt:lpstr>Slide 37</vt:lpstr>
      <vt:lpstr>Slide 38</vt:lpstr>
      <vt:lpstr>Indonesia dan Emisi GRK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Evaluasi </vt:lpstr>
      <vt:lpstr>Slide 49</vt:lpstr>
      <vt:lpstr>Peraturan perundangan</vt:lpstr>
      <vt:lpstr>Contoh baku mutu ambien PP No 41 Thn 1999</vt:lpstr>
      <vt:lpstr>Contoh baku mutu emisi sumber tidak bergerak  PERMENLH No 07 Th 2007</vt:lpstr>
      <vt:lpstr>Faktor emisi N. Irving Sax (1974)*</vt:lpstr>
      <vt:lpstr>Faktor emisi N. Irving Sax (1974)*</vt:lpstr>
      <vt:lpstr>Slide 55</vt:lpstr>
      <vt:lpstr>Slide 56</vt:lpstr>
      <vt:lpstr>Slide 57</vt:lpstr>
      <vt:lpstr>Slide 58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local climate policy: The role of urban governance</dc:title>
  <dc:creator>wilda isnaeni</dc:creator>
  <cp:lastModifiedBy>lenovo</cp:lastModifiedBy>
  <cp:revision>22</cp:revision>
  <dcterms:created xsi:type="dcterms:W3CDTF">2017-03-08T16:01:43Z</dcterms:created>
  <dcterms:modified xsi:type="dcterms:W3CDTF">2019-04-30T13:29:52Z</dcterms:modified>
</cp:coreProperties>
</file>